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1" autoAdjust="0"/>
    <p:restoredTop sz="94660"/>
  </p:normalViewPr>
  <p:slideViewPr>
    <p:cSldViewPr>
      <p:cViewPr>
        <p:scale>
          <a:sx n="77" d="100"/>
          <a:sy n="77" d="100"/>
        </p:scale>
        <p:origin x="-1140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D62C0-DA5C-44C3-AA81-C3EF4BDDF8B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77197-356A-45C6-AFCD-DDACC961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25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197-356A-45C6-AFCD-DDACC9616051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63783-1F16-4D89-815E-CE7262CBABB9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93E23-26AF-4928-B5DD-1312013A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074" name="Picture 2" descr="https://avatars.mds.yandex.net/get-pdb/1519478/5748f625-2cd2-4dd8-9488-32502dc3e59f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652204"/>
            <a:ext cx="4536504" cy="3205796"/>
          </a:xfrm>
          <a:prstGeom prst="rect">
            <a:avLst/>
          </a:prstGeom>
          <a:noFill/>
        </p:spPr>
      </p:pic>
      <p:sp>
        <p:nvSpPr>
          <p:cNvPr id="3078" name="AutoShape 6" descr="https://ds05.infourok.ru/uploads/ex/09eb/00059bb2-b792c45b/img5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3528" y="260648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Муниципальное бюджетное дошкольное образовательное учреждение «Детский сад №5 «Теремок» 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с.Погореловка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 Корочанского района Белгородской области»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1640" y="1844824"/>
            <a:ext cx="6624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«Организация познавательного развития дошкольников. Совершенствование профессиональной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компетенции»</a:t>
            </a:r>
            <a:endParaRPr lang="ru-RU" sz="2400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0152" y="4941168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Старший воспитатель Горбунова Е.В.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3059832" y="764704"/>
            <a:ext cx="3096344" cy="12961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03848" y="112474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Познавательное развитие</a:t>
            </a:r>
            <a:endParaRPr lang="ru-RU" b="1" cap="all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2348880"/>
            <a:ext cx="2088232" cy="10081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развитие любознательности и познавательной мотивации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39752" y="3573016"/>
            <a:ext cx="2088232" cy="10081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ookman Old Style" pitchFamily="18" charset="0"/>
              </a:rPr>
              <a:t>формирование познавательных действий, становление сознания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16016" y="3573016"/>
            <a:ext cx="2088232" cy="10081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ookman Old Style" pitchFamily="18" charset="0"/>
              </a:rPr>
              <a:t>развитие воображения и творческой активности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72200" y="2348880"/>
            <a:ext cx="2520280" cy="10801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формирование первичных представлений о себе, 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др. 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людях, объектах </a:t>
            </a:r>
            <a:r>
              <a:rPr lang="ru-RU" sz="1400" b="1" dirty="0" err="1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окр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. мира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3419872" y="2132856"/>
            <a:ext cx="648072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148064" y="2132856"/>
            <a:ext cx="576064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123728" y="1916832"/>
            <a:ext cx="864096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156176" y="1916832"/>
            <a:ext cx="792088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026" name="Picture 2" descr="http://razvitiedetei.info/wp-content/uploads/2014/11/razvitie-slovarnogo-zapasa-u-reben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869160"/>
            <a:ext cx="2808312" cy="176192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99592" y="188640"/>
            <a:ext cx="763284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Компоненты методики познавательного развития:</a:t>
            </a:r>
          </a:p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1. Когнитивный</a:t>
            </a:r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971600" y="836712"/>
          <a:ext cx="7344816" cy="201622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448272"/>
                <a:gridCol w="2448272"/>
                <a:gridCol w="2448272"/>
              </a:tblGrid>
              <a:tr h="40753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ookman Old Style" pitchFamily="18" charset="0"/>
                        </a:rPr>
                        <a:t>2-я</a:t>
                      </a:r>
                      <a:r>
                        <a:rPr lang="ru-RU" sz="1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ookman Old Style" pitchFamily="18" charset="0"/>
                        </a:rPr>
                        <a:t> младшая группа</a:t>
                      </a:r>
                      <a:endParaRPr lang="ru-RU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ookman Old Style" pitchFamily="18" charset="0"/>
                        </a:rPr>
                        <a:t>Средняя группа</a:t>
                      </a:r>
                      <a:endParaRPr lang="ru-RU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ookman Old Style" pitchFamily="18" charset="0"/>
                        </a:rPr>
                        <a:t> Старшие</a:t>
                      </a:r>
                      <a:r>
                        <a:rPr lang="ru-RU" sz="1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ookman Old Style" pitchFamily="18" charset="0"/>
                        </a:rPr>
                        <a:t> группы</a:t>
                      </a:r>
                      <a:endParaRPr lang="ru-RU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16086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система упражнений на сенсорное развитие детей.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система познавательных задач </a:t>
                      </a:r>
                      <a:endParaRPr lang="ru-RU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система заданий и упражнений на анализ, синтез, исключение лишнего, группировку предметов по родовидовому признаку.</a:t>
                      </a:r>
                      <a:endParaRPr lang="ru-RU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71600" y="2924944"/>
            <a:ext cx="4572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2. </a:t>
            </a:r>
            <a:r>
              <a:rPr lang="ru-RU" b="1" i="1" dirty="0" err="1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Деятельностный</a:t>
            </a: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400" i="1" dirty="0" smtClean="0"/>
              <a:t> </a:t>
            </a:r>
            <a:r>
              <a:rPr lang="ru-RU" sz="1400" i="1" dirty="0" smtClean="0">
                <a:latin typeface="Bookman Old Style" pitchFamily="18" charset="0"/>
              </a:rPr>
              <a:t>игровая, </a:t>
            </a:r>
          </a:p>
          <a:p>
            <a:pPr>
              <a:buFont typeface="Arial" pitchFamily="34" charset="0"/>
              <a:buChar char="•"/>
            </a:pPr>
            <a:r>
              <a:rPr lang="ru-RU" sz="1400" i="1" dirty="0" smtClean="0">
                <a:latin typeface="Bookman Old Style" pitchFamily="18" charset="0"/>
              </a:rPr>
              <a:t>проектная, </a:t>
            </a:r>
          </a:p>
          <a:p>
            <a:pPr>
              <a:buFont typeface="Arial" pitchFamily="34" charset="0"/>
              <a:buChar char="•"/>
            </a:pPr>
            <a:r>
              <a:rPr lang="ru-RU" sz="1400" i="1" dirty="0" smtClean="0">
                <a:latin typeface="Bookman Old Style" pitchFamily="18" charset="0"/>
              </a:rPr>
              <a:t>исследовательская деятельность </a:t>
            </a:r>
          </a:p>
          <a:p>
            <a:pPr>
              <a:buFont typeface="Arial" pitchFamily="34" charset="0"/>
              <a:buChar char="•"/>
            </a:pPr>
            <a:r>
              <a:rPr lang="ru-RU" sz="1400" i="1" dirty="0" smtClean="0">
                <a:latin typeface="Bookman Old Style" pitchFamily="18" charset="0"/>
              </a:rPr>
              <a:t> экспериментирование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4581128"/>
            <a:ext cx="74888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3. Эмоционально-чувственный: </a:t>
            </a:r>
          </a:p>
          <a:p>
            <a:pPr algn="just"/>
            <a:r>
              <a:rPr lang="ru-RU" sz="1400" dirty="0" smtClean="0">
                <a:latin typeface="Bookman Old Style" pitchFamily="18" charset="0"/>
              </a:rPr>
              <a:t>развитие эмоциональной отзывчивости детей средствами 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Bookman Old Style" pitchFamily="18" charset="0"/>
              </a:rPr>
              <a:t>музыки, 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Bookman Old Style" pitchFamily="18" charset="0"/>
              </a:rPr>
              <a:t>художественной литературы,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Bookman Old Style" pitchFamily="18" charset="0"/>
              </a:rPr>
              <a:t> изобразительного искусства, 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Bookman Old Style" pitchFamily="18" charset="0"/>
              </a:rPr>
              <a:t>природы</a:t>
            </a:r>
            <a:endParaRPr lang="ru-RU" sz="14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1265" name="Picture 1" descr="C:\Windows\system32\config\systemprofile\Desktop\20s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581128"/>
            <a:ext cx="2340719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22710" b="21392"/>
          <a:stretch>
            <a:fillRect/>
          </a:stretch>
        </p:blipFill>
        <p:spPr bwMode="auto">
          <a:xfrm>
            <a:off x="4572000" y="2852936"/>
            <a:ext cx="2232248" cy="1836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548680"/>
            <a:ext cx="712879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Основные виды деятельности, обеспечивающих познавательное развитие детей дошкольного возраста</a:t>
            </a:r>
          </a:p>
          <a:p>
            <a:pPr algn="ctr"/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1. организацию решения познавательных задач 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r="20000"/>
          <a:stretch>
            <a:fillRect/>
          </a:stretch>
        </p:blipFill>
        <p:spPr bwMode="auto">
          <a:xfrm>
            <a:off x="1115616" y="1628800"/>
            <a:ext cx="2880319" cy="2706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 t="13201" r="14928"/>
          <a:stretch>
            <a:fillRect/>
          </a:stretch>
        </p:blipFill>
        <p:spPr bwMode="auto">
          <a:xfrm>
            <a:off x="4283968" y="1916832"/>
            <a:ext cx="2247026" cy="3056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437112"/>
            <a:ext cx="3032854" cy="2274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 r="1239" b="1239"/>
          <a:stretch>
            <a:fillRect/>
          </a:stretch>
        </p:blipFill>
        <p:spPr bwMode="auto">
          <a:xfrm>
            <a:off x="6588224" y="3429000"/>
            <a:ext cx="2304256" cy="3072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26064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2. </a:t>
            </a:r>
            <a:r>
              <a:rPr lang="ru-RU" b="1" dirty="0" smtClean="0">
                <a:latin typeface="Bookman Old Style" pitchFamily="18" charset="0"/>
              </a:rPr>
              <a:t>применение экспериментирования в работе ДОУ 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170" name="AutoShape 2" descr="http://www.teremok-dou5.ru/24j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1" name="Picture 3" descr="C:\Windows\system32\config\systemprofile\Desktop\24j10.jpg"/>
          <p:cNvPicPr>
            <a:picLocks noChangeAspect="1" noChangeArrowheads="1"/>
          </p:cNvPicPr>
          <p:nvPr/>
        </p:nvPicPr>
        <p:blipFill>
          <a:blip r:embed="rId4" cstate="print"/>
          <a:srcRect r="15034"/>
          <a:stretch>
            <a:fillRect/>
          </a:stretch>
        </p:blipFill>
        <p:spPr bwMode="auto">
          <a:xfrm>
            <a:off x="683568" y="4509120"/>
            <a:ext cx="2952328" cy="1943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124744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052736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93096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 descr="C:\Windows\system32\config\systemprofile\Desktop\jv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2636912"/>
            <a:ext cx="3183570" cy="237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31640" y="332656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</a:rPr>
              <a:t>3. Использование проектирования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933056"/>
            <a:ext cx="3384376" cy="2508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933056"/>
            <a:ext cx="3244608" cy="2404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Windows\system32\config\systemprofile\Desktop\6f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980728"/>
            <a:ext cx="2097616" cy="2782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Windows\system32\config\systemprofile\Desktop\6f8.jpg"/>
          <p:cNvPicPr>
            <a:picLocks noChangeAspect="1" noChangeArrowheads="1"/>
          </p:cNvPicPr>
          <p:nvPr/>
        </p:nvPicPr>
        <p:blipFill>
          <a:blip r:embed="rId6" cstate="print"/>
          <a:srcRect t="13849"/>
          <a:stretch>
            <a:fillRect/>
          </a:stretch>
        </p:blipFill>
        <p:spPr bwMode="auto">
          <a:xfrm>
            <a:off x="3275856" y="1052736"/>
            <a:ext cx="2359304" cy="2687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6156176" y="1412776"/>
            <a:ext cx="24482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ookman Old Style" pitchFamily="18" charset="0"/>
              </a:rPr>
              <a:t>2018г. – </a:t>
            </a:r>
            <a:r>
              <a:rPr lang="ru-RU" sz="1400" dirty="0" err="1" smtClean="0">
                <a:latin typeface="Bookman Old Style" pitchFamily="18" charset="0"/>
              </a:rPr>
              <a:t>Дунда</a:t>
            </a:r>
            <a:r>
              <a:rPr lang="ru-RU" sz="1400" dirty="0" smtClean="0">
                <a:latin typeface="Bookman Old Style" pitchFamily="18" charset="0"/>
              </a:rPr>
              <a:t> Владислав и </a:t>
            </a:r>
            <a:r>
              <a:rPr lang="ru-RU" sz="1400" dirty="0" err="1" smtClean="0">
                <a:latin typeface="Bookman Old Style" pitchFamily="18" charset="0"/>
              </a:rPr>
              <a:t>Дугинова</a:t>
            </a:r>
            <a:r>
              <a:rPr lang="ru-RU" sz="1400" dirty="0" smtClean="0">
                <a:latin typeface="Bookman Old Style" pitchFamily="18" charset="0"/>
              </a:rPr>
              <a:t> Валентина победители - исследовательский проект «Маленькие </a:t>
            </a:r>
            <a:r>
              <a:rPr lang="ru-RU" sz="1400" dirty="0" err="1" smtClean="0">
                <a:latin typeface="Bookman Old Style" pitchFamily="18" charset="0"/>
              </a:rPr>
              <a:t>батарейки-полезные</a:t>
            </a:r>
            <a:r>
              <a:rPr lang="ru-RU" sz="1400" dirty="0" smtClean="0">
                <a:latin typeface="Bookman Old Style" pitchFamily="18" charset="0"/>
              </a:rPr>
              <a:t> или вредные?» </a:t>
            </a:r>
            <a:endParaRPr lang="ru-RU" sz="1400" dirty="0">
              <a:latin typeface="Bookman Old Styl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7904" y="4365104"/>
            <a:ext cx="2016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2019г. </a:t>
            </a:r>
          </a:p>
          <a:p>
            <a:pPr algn="ctr"/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Струков Артем призер -исследовательский проект</a:t>
            </a:r>
          </a:p>
          <a:p>
            <a:pPr algn="ctr"/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 «Волшебная соль»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39752" y="69269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«Я - исследователь»</a:t>
            </a:r>
            <a:endParaRPr lang="ru-RU" b="1" u="sng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15616" y="47667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4. Использование современных образовательных технологий 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40768"/>
            <a:ext cx="3633205" cy="2692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/>
          <p:nvPr/>
        </p:nvPicPr>
        <p:blipFill>
          <a:blip r:embed="rId4" cstate="print"/>
          <a:srcRect l="23239" t="12426" r="7834" b="8708"/>
          <a:stretch>
            <a:fillRect/>
          </a:stretch>
        </p:blipFill>
        <p:spPr bwMode="auto">
          <a:xfrm rot="5400000">
            <a:off x="5693559" y="3459569"/>
            <a:ext cx="3733544" cy="2376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/>
          <p:nvPr/>
        </p:nvPicPr>
        <p:blipFill>
          <a:blip r:embed="rId5" cstate="print"/>
          <a:srcRect l="6460" t="-1805" r="9846" b="6787"/>
          <a:stretch>
            <a:fillRect/>
          </a:stretch>
        </p:blipFill>
        <p:spPr bwMode="auto">
          <a:xfrm rot="5400000">
            <a:off x="3167845" y="2096851"/>
            <a:ext cx="3960438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221088"/>
            <a:ext cx="3456384" cy="2335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31640" y="188640"/>
            <a:ext cx="66967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Профессиональная компетентность педагогов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Семинар-практикум 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«Развивающие игры нового поколения в интеллектуальном развитии дошкольника» (13.12.2018г.) 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/>
          <a:srcRect t="21353"/>
          <a:stretch>
            <a:fillRect/>
          </a:stretch>
        </p:blipFill>
        <p:spPr bwMode="auto">
          <a:xfrm>
            <a:off x="1547664" y="1340768"/>
            <a:ext cx="2529204" cy="2652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077072"/>
            <a:ext cx="3416896" cy="2562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4005064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1502786"/>
            <a:ext cx="3312368" cy="2484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79512" y="54868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Родительское собрание по использованию игровых технологий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В.В.Воскобовича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 (26.09.2019г.)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074" name="AutoShape 2" descr="http://teremok-dou5.ru/1o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Windows\system32\config\systemprofile\Desktop\1o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548680"/>
            <a:ext cx="38608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204864"/>
            <a:ext cx="3995936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645024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55576" y="154087"/>
            <a:ext cx="79928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Мастер-класс «Современные формы обучения в процессе математического развития дошкольников»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(13.03.2019г. -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муниципальный этап конкурса «Воспитатель года России - 2019»)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268760"/>
            <a:ext cx="3528392" cy="2646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232756"/>
            <a:ext cx="3528392" cy="2646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3861048"/>
            <a:ext cx="3707457" cy="2780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3568" y="116632"/>
            <a:ext cx="367240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НОД  «В гостях у семи гномов»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(01.03.2019г. – муниципальный этап конкурса «Воспитатель года России - 2019»)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 l="4055" t="18375" r="8829" b="1564"/>
          <a:stretch>
            <a:fillRect/>
          </a:stretch>
        </p:blipFill>
        <p:spPr bwMode="auto">
          <a:xfrm>
            <a:off x="4572000" y="404663"/>
            <a:ext cx="4032448" cy="2388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 cstate="print"/>
          <a:srcRect l="18816" t="15243" r="35411"/>
          <a:stretch>
            <a:fillRect/>
          </a:stretch>
        </p:blipFill>
        <p:spPr bwMode="auto">
          <a:xfrm>
            <a:off x="1115616" y="1340768"/>
            <a:ext cx="2880320" cy="3000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5" cstate="print"/>
          <a:srcRect l="12176" t="7875" r="32453"/>
          <a:stretch>
            <a:fillRect/>
          </a:stretch>
        </p:blipFill>
        <p:spPr bwMode="auto">
          <a:xfrm>
            <a:off x="4932040" y="3068960"/>
            <a:ext cx="3168352" cy="2965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6" cstate="print"/>
          <a:srcRect t="16555" r="11786"/>
          <a:stretch>
            <a:fillRect/>
          </a:stretch>
        </p:blipFill>
        <p:spPr bwMode="auto">
          <a:xfrm>
            <a:off x="611560" y="4293096"/>
            <a:ext cx="4104456" cy="2183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539552" y="374467"/>
            <a:ext cx="413995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НОД «Безопасность на дороге» (31.05.2019 – региональный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этап конкурса «Воспитатель года России - 2019»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29699" name="AutoShape 3" descr="Ð ÐµÐ³Ð¸Ð¾Ð½Ð°Ð»ÑÐ½ÑÐ¹ ÑÑÐ°Ð¿ ÐÑÐµÑÐ¾ÑÑÐ¸Ð¹ÑÐºÐ¾Ð³Ð¾ Ð¿ÑÐ¾ÑÐµÑÑÐ¸Ð¾Ð½Ð°Ð»ÑÐ½Ð¾Ð³Ð¾ ÐºÐ¾Ð½ÐºÑÑÑÐ° Â«ÐÐ¾ÑÐ¿Ð¸ÑÐ°ÑÐµÐ»Ñ Ð³Ð¾Ð´Ð° Ð Ð¾ÑÑÐ¸Ð¸ â 2019Â»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76672"/>
            <a:ext cx="3177286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772816"/>
            <a:ext cx="3240360" cy="2917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645024"/>
            <a:ext cx="3384376" cy="2539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51521" y="412939"/>
            <a:ext cx="36724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НОД «Зимушка-зима»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(21.12.2018г. – Коллегия управления образования 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28676" name="AutoShape 4" descr="http://teremok-dou5.ru/21d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7" name="Picture 5" descr="C:\Windows\system32\config\systemprofile\Desktop\21d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76672"/>
            <a:ext cx="4032448" cy="3084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8" name="Picture 6" descr="C:\Windows\system32\config\systemprofile\Desktop\21d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861048"/>
            <a:ext cx="3600400" cy="2650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9" name="Picture 7" descr="C:\Windows\system32\config\systemprofile\Desktop\21d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1844824"/>
            <a:ext cx="2878087" cy="370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827584" y="692696"/>
            <a:ext cx="3260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err="1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вест-игра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«Азбука финансов» (21.08.2019 – Августовские секции)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 t="23625" r="17314" b="20267"/>
          <a:stretch>
            <a:fillRect/>
          </a:stretch>
        </p:blipFill>
        <p:spPr bwMode="auto">
          <a:xfrm>
            <a:off x="683568" y="1988840"/>
            <a:ext cx="3661038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 cstate="print"/>
          <a:srcRect l="15750" t="28793" r="11313" b="33555"/>
          <a:stretch>
            <a:fillRect/>
          </a:stretch>
        </p:blipFill>
        <p:spPr bwMode="auto">
          <a:xfrm>
            <a:off x="4283968" y="332656"/>
            <a:ext cx="4248472" cy="2924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5" cstate="print"/>
          <a:srcRect l="5168" t="5906" r="12884" b="14361"/>
          <a:stretch>
            <a:fillRect/>
          </a:stretch>
        </p:blipFill>
        <p:spPr bwMode="auto">
          <a:xfrm>
            <a:off x="4355976" y="3356992"/>
            <a:ext cx="4176464" cy="3047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1560" y="26064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Курсы повышения квалификации по теме: «Реализация технологии «Сказочные лабиринты игры» В.В.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Воскобовича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 в дошкольных образовательных организациях»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6625" name="Picture 1" descr="C:\Windows\system32\config\systemprofile\Desktop\jOPrV1PX8E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92896"/>
            <a:ext cx="4843512" cy="3632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6" name="Picture 2" descr="C:\Windows\system32\config\systemprofile\Desktop\Заключительный день_files\a_53QgdxrV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764704"/>
            <a:ext cx="3480817" cy="3765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1560" y="260648"/>
            <a:ext cx="828092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банк педагогических идей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(в период с 2014 по 2019 г. было обобщено и внесено в муниципальный банк данных 8 АПО)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участие педагогов в педагогических сообществах и семинарах </a:t>
            </a: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Участие педагогов в конкурсах профессионального мастерства: </a:t>
            </a:r>
          </a:p>
          <a:p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- «Воспитатель года России» : в период с 2014 по 2019 год – 3 педагога –победители муниципального этапа конкурса, участники регионального этапа; 3 педагога - призеры муниципального этапа конкурса;</a:t>
            </a:r>
          </a:p>
          <a:p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-Участники конкурсов «Педагогическое призвание», «Педагоги России», «Конкурса </a:t>
            </a:r>
            <a:r>
              <a:rPr lang="ru-RU" sz="1600" dirty="0" err="1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Выготского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».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Самообразование педагогов: </a:t>
            </a:r>
            <a:r>
              <a:rPr lang="ru-RU" sz="1600" dirty="0" err="1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портфолио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, круглый стол.</a:t>
            </a: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7" name="Picture 1" descr="D:\фото\телеф\IMG-20190131-WA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412776"/>
            <a:ext cx="432048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image.jimcdn.com/app/cms/image/transf/none/path/sa8170c5bb7acc905/backgroundarea/ie80163ccb8f8e61b/version/1557738189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35696" y="2852936"/>
            <a:ext cx="547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Спасибо за внимание!</a:t>
            </a:r>
            <a:endParaRPr lang="ru-RU" sz="3200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</TotalTime>
  <Words>446</Words>
  <Application>Microsoft Office PowerPoint</Application>
  <PresentationFormat>Экран (4:3)</PresentationFormat>
  <Paragraphs>85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Windows User</cp:lastModifiedBy>
  <cp:revision>33</cp:revision>
  <dcterms:created xsi:type="dcterms:W3CDTF">2019-10-10T05:18:09Z</dcterms:created>
  <dcterms:modified xsi:type="dcterms:W3CDTF">2019-12-18T16:23:48Z</dcterms:modified>
</cp:coreProperties>
</file>